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73" r:id="rId5"/>
    <p:sldId id="259" r:id="rId6"/>
    <p:sldId id="278" r:id="rId7"/>
    <p:sldId id="260" r:id="rId8"/>
    <p:sldId id="261" r:id="rId9"/>
    <p:sldId id="262" r:id="rId10"/>
    <p:sldId id="265" r:id="rId11"/>
    <p:sldId id="266" r:id="rId12"/>
    <p:sldId id="263" r:id="rId13"/>
    <p:sldId id="264" r:id="rId14"/>
    <p:sldId id="274" r:id="rId15"/>
    <p:sldId id="269" r:id="rId16"/>
    <p:sldId id="277" r:id="rId17"/>
    <p:sldId id="271" r:id="rId18"/>
    <p:sldId id="275" r:id="rId19"/>
    <p:sldId id="276" r:id="rId20"/>
    <p:sldId id="272" r:id="rId21"/>
    <p:sldId id="279" r:id="rId2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5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8DB258-281C-4AC2-997D-43F0E444D164}" type="datetimeFigureOut">
              <a:rPr lang="es-CL" smtClean="0"/>
              <a:pPr/>
              <a:t>16-10-2012</a:t>
            </a:fld>
            <a:endParaRPr lang="es-CL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1C3DD-9CEB-4659-9A66-69BFDA0B3C7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8DB258-281C-4AC2-997D-43F0E444D164}" type="datetimeFigureOut">
              <a:rPr lang="es-CL" smtClean="0"/>
              <a:pPr/>
              <a:t>16-10-2012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1C3DD-9CEB-4659-9A66-69BFDA0B3C7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8DB258-281C-4AC2-997D-43F0E444D164}" type="datetimeFigureOut">
              <a:rPr lang="es-CL" smtClean="0"/>
              <a:pPr/>
              <a:t>16-10-2012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1C3DD-9CEB-4659-9A66-69BFDA0B3C7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8DB258-281C-4AC2-997D-43F0E444D164}" type="datetimeFigureOut">
              <a:rPr lang="es-CL" smtClean="0"/>
              <a:pPr/>
              <a:t>16-10-2012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1C3DD-9CEB-4659-9A66-69BFDA0B3C7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8DB258-281C-4AC2-997D-43F0E444D164}" type="datetimeFigureOut">
              <a:rPr lang="es-CL" smtClean="0"/>
              <a:pPr/>
              <a:t>16-10-2012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1C3DD-9CEB-4659-9A66-69BFDA0B3C7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8DB258-281C-4AC2-997D-43F0E444D164}" type="datetimeFigureOut">
              <a:rPr lang="es-CL" smtClean="0"/>
              <a:pPr/>
              <a:t>16-10-2012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1C3DD-9CEB-4659-9A66-69BFDA0B3C7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8DB258-281C-4AC2-997D-43F0E444D164}" type="datetimeFigureOut">
              <a:rPr lang="es-CL" smtClean="0"/>
              <a:pPr/>
              <a:t>16-10-2012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1C3DD-9CEB-4659-9A66-69BFDA0B3C7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8DB258-281C-4AC2-997D-43F0E444D164}" type="datetimeFigureOut">
              <a:rPr lang="es-CL" smtClean="0"/>
              <a:pPr/>
              <a:t>16-10-2012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1C3DD-9CEB-4659-9A66-69BFDA0B3C7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8DB258-281C-4AC2-997D-43F0E444D164}" type="datetimeFigureOut">
              <a:rPr lang="es-CL" smtClean="0"/>
              <a:pPr/>
              <a:t>16-10-2012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1C3DD-9CEB-4659-9A66-69BFDA0B3C7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8DB258-281C-4AC2-997D-43F0E444D164}" type="datetimeFigureOut">
              <a:rPr lang="es-CL" smtClean="0"/>
              <a:pPr/>
              <a:t>16-10-2012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1C3DD-9CEB-4659-9A66-69BFDA0B3C7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8DB258-281C-4AC2-997D-43F0E444D164}" type="datetimeFigureOut">
              <a:rPr lang="es-CL" smtClean="0"/>
              <a:pPr/>
              <a:t>16-10-2012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1C3DD-9CEB-4659-9A66-69BFDA0B3C7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48DB258-281C-4AC2-997D-43F0E444D164}" type="datetimeFigureOut">
              <a:rPr lang="es-CL" smtClean="0"/>
              <a:pPr/>
              <a:t>16-10-2012</a:t>
            </a:fld>
            <a:endParaRPr lang="es-C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CL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E01C3DD-9CEB-4659-9A66-69BFDA0B3C7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Cambio Actitudinal 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4797152"/>
            <a:ext cx="3382392" cy="1752600"/>
          </a:xfrm>
        </p:spPr>
        <p:txBody>
          <a:bodyPr/>
          <a:lstStyle/>
          <a:p>
            <a:r>
              <a:rPr lang="es-CL" dirty="0" smtClean="0"/>
              <a:t>Camila Reyes</a:t>
            </a:r>
          </a:p>
          <a:p>
            <a:r>
              <a:rPr lang="es-CL" dirty="0" smtClean="0"/>
              <a:t>Ariel Olmos </a:t>
            </a:r>
          </a:p>
          <a:p>
            <a:r>
              <a:rPr lang="es-CL" dirty="0" smtClean="0"/>
              <a:t>Elizabeth Silva</a:t>
            </a:r>
            <a:endParaRPr lang="es-C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Funciones de las actitudes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Función evaluativa </a:t>
            </a:r>
          </a:p>
          <a:p>
            <a:r>
              <a:rPr lang="es-CL" dirty="0" smtClean="0"/>
              <a:t>Función Instrumental</a:t>
            </a:r>
          </a:p>
          <a:p>
            <a:r>
              <a:rPr lang="es-CL" dirty="0" smtClean="0"/>
              <a:t>Función Expresiva de valores</a:t>
            </a:r>
          </a:p>
          <a:p>
            <a:r>
              <a:rPr lang="es-CL" dirty="0" smtClean="0"/>
              <a:t>Función Ideológica</a:t>
            </a:r>
          </a:p>
          <a:p>
            <a:r>
              <a:rPr lang="es-CL" dirty="0" smtClean="0"/>
              <a:t>Función de separación</a:t>
            </a:r>
            <a:endParaRPr lang="es-C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Funciones (con autores)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err="1" smtClean="0"/>
              <a:t>Fazio</a:t>
            </a:r>
            <a:r>
              <a:rPr lang="es-CL" dirty="0" smtClean="0"/>
              <a:t> (1989)</a:t>
            </a:r>
          </a:p>
          <a:p>
            <a:r>
              <a:rPr lang="es-CL" dirty="0"/>
              <a:t>Páez y Col (1991)</a:t>
            </a:r>
          </a:p>
          <a:p>
            <a:r>
              <a:rPr lang="es-CL" dirty="0"/>
              <a:t>Páez y Col (1991</a:t>
            </a:r>
            <a:r>
              <a:rPr lang="es-CL" dirty="0" smtClean="0"/>
              <a:t>)</a:t>
            </a:r>
          </a:p>
          <a:p>
            <a:r>
              <a:rPr lang="es-CL" dirty="0" err="1" smtClean="0"/>
              <a:t>Echebarría</a:t>
            </a:r>
            <a:r>
              <a:rPr lang="es-CL" dirty="0" smtClean="0"/>
              <a:t> y Villareal (1995)</a:t>
            </a:r>
          </a:p>
          <a:p>
            <a:r>
              <a:rPr lang="es-CL" dirty="0" err="1" smtClean="0"/>
              <a:t>Snyder</a:t>
            </a:r>
            <a:r>
              <a:rPr lang="es-CL" dirty="0" smtClean="0"/>
              <a:t> y </a:t>
            </a:r>
            <a:r>
              <a:rPr lang="es-CL" dirty="0" err="1" smtClean="0"/>
              <a:t>Miene</a:t>
            </a:r>
            <a:r>
              <a:rPr lang="es-CL" dirty="0" smtClean="0"/>
              <a:t> (1994)</a:t>
            </a:r>
          </a:p>
          <a:p>
            <a:endParaRPr lang="es-C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Surgimiento de las actitudes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Teoría del aprendizaje </a:t>
            </a:r>
          </a:p>
          <a:p>
            <a:endParaRPr lang="es-CL" dirty="0" smtClean="0"/>
          </a:p>
          <a:p>
            <a:pPr>
              <a:buNone/>
            </a:pPr>
            <a:r>
              <a:rPr lang="es-CL" dirty="0" smtClean="0"/>
              <a:t>* Condicionamiento clásico </a:t>
            </a:r>
          </a:p>
          <a:p>
            <a:pPr>
              <a:buNone/>
            </a:pPr>
            <a:r>
              <a:rPr lang="es-CL" dirty="0" smtClean="0"/>
              <a:t>* Condicionamiento operante</a:t>
            </a:r>
          </a:p>
          <a:p>
            <a:pPr>
              <a:buNone/>
            </a:pPr>
            <a:r>
              <a:rPr lang="es-CL" dirty="0" smtClean="0"/>
              <a:t>* Modelado</a:t>
            </a:r>
          </a:p>
          <a:p>
            <a:pPr>
              <a:buNone/>
            </a:pPr>
            <a:endParaRPr lang="es-C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Persuasión y cambio de actitud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La comunicación como elemento para el cambio de actitud.</a:t>
            </a:r>
          </a:p>
          <a:p>
            <a:r>
              <a:rPr lang="es-CL" dirty="0" smtClean="0"/>
              <a:t>No todos los mensajes persuasivos logran convencer a la persona.</a:t>
            </a:r>
          </a:p>
          <a:p>
            <a:r>
              <a:rPr lang="es-CL" dirty="0" smtClean="0"/>
              <a:t>Existen 4 elementos claves en el proceso de persuasión.</a:t>
            </a:r>
          </a:p>
          <a:p>
            <a:r>
              <a:rPr lang="es-CL" dirty="0" smtClean="0"/>
              <a:t>Efectos psicológicos que los mensajes pueden producir en el receptor.</a:t>
            </a:r>
            <a:endParaRPr lang="es-C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Teoría de la respuesta cognitiva.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Enfoque basado en McGwire</a:t>
            </a:r>
          </a:p>
          <a:p>
            <a:r>
              <a:rPr lang="es-CL" dirty="0" smtClean="0"/>
              <a:t>Efecto boomerang</a:t>
            </a:r>
          </a:p>
          <a:p>
            <a:endParaRPr lang="es-CL" dirty="0"/>
          </a:p>
          <a:p>
            <a:r>
              <a:rPr lang="es-CL" dirty="0" smtClean="0"/>
              <a:t>El modelo heurístico</a:t>
            </a:r>
            <a:endParaRPr lang="es-CL" dirty="0"/>
          </a:p>
        </p:txBody>
      </p:sp>
    </p:spTree>
    <p:extLst>
      <p:ext uri="{BB962C8B-B14F-4D97-AF65-F5344CB8AC3E}">
        <p14:creationId xmlns="" xmlns:p14="http://schemas.microsoft.com/office/powerpoint/2010/main" val="389376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Teoría Crano – Sivacek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CL" dirty="0" smtClean="0"/>
          </a:p>
          <a:p>
            <a:pPr>
              <a:buNone/>
            </a:pPr>
            <a:endParaRPr lang="es-CL" dirty="0" smtClean="0"/>
          </a:p>
          <a:p>
            <a:pPr>
              <a:buNone/>
            </a:pPr>
            <a:r>
              <a:rPr lang="es-CL" dirty="0" smtClean="0"/>
              <a:t>“Mayor actitud conducta es igual a mayor interes “</a:t>
            </a:r>
          </a:p>
          <a:p>
            <a:pPr>
              <a:buNone/>
            </a:pPr>
            <a:endParaRPr lang="es-CL" dirty="0" smtClean="0"/>
          </a:p>
          <a:p>
            <a:pPr>
              <a:buNone/>
            </a:pPr>
            <a:endParaRPr lang="es-C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Relación de actitud - Conducta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6146" name="Picture 2" descr="http://www.organizateya.com/images/actitud_y_conduc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556792"/>
            <a:ext cx="6617255" cy="43924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913677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Teoría Fishbein – Azjen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Teoría de la acción razonada</a:t>
            </a:r>
          </a:p>
          <a:p>
            <a:endParaRPr lang="es-CL" dirty="0"/>
          </a:p>
          <a:p>
            <a:r>
              <a:rPr lang="es-CL" dirty="0" smtClean="0"/>
              <a:t>Probabilidad subjetiva y accesibilidad subjetiva.</a:t>
            </a:r>
          </a:p>
          <a:p>
            <a:endParaRPr lang="es-C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Norma social subjetiva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C</a:t>
            </a:r>
            <a:r>
              <a:rPr lang="es-CL" dirty="0" smtClean="0"/>
              <a:t>reencia </a:t>
            </a:r>
            <a:r>
              <a:rPr lang="es-CL" dirty="0"/>
              <a:t>normativa y motivación para acomodarse</a:t>
            </a:r>
            <a:r>
              <a:rPr lang="es-CL" dirty="0" smtClean="0"/>
              <a:t>.</a:t>
            </a:r>
          </a:p>
          <a:p>
            <a:r>
              <a:rPr lang="es-CL" dirty="0" smtClean="0"/>
              <a:t>Intención de la persona = actitud + norma social subjetiva.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="" xmlns:p14="http://schemas.microsoft.com/office/powerpoint/2010/main" val="35511190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Teoría de la acción planificada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Intención de la persona = actitud + normal social subjetiva + control percibido.</a:t>
            </a:r>
            <a:endParaRPr lang="es-CL" dirty="0"/>
          </a:p>
        </p:txBody>
      </p:sp>
    </p:spTree>
    <p:extLst>
      <p:ext uri="{BB962C8B-B14F-4D97-AF65-F5344CB8AC3E}">
        <p14:creationId xmlns="" xmlns:p14="http://schemas.microsoft.com/office/powerpoint/2010/main" val="693572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Introducción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conclusión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33794" name="Picture 2" descr="http://4.bp.blogspot.com/-HrOfzByzdpo/Tq81iwjNNpI/AAAAAAAAAP0/itKhsOvvuio/s1600/juanelo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58816" y="1772816"/>
            <a:ext cx="5085184" cy="5085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Concepto de actitud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Según Milton </a:t>
            </a:r>
            <a:r>
              <a:rPr lang="es-ES" b="1" dirty="0" err="1"/>
              <a:t>Rockeach</a:t>
            </a:r>
            <a:r>
              <a:rPr lang="es-ES" dirty="0"/>
              <a:t> </a:t>
            </a:r>
            <a:r>
              <a:rPr lang="es-ES" b="1" dirty="0"/>
              <a:t>una actitud es una organización de creencias interrelacionadas, relativamente duradera, que describe, evalúa y recomienda una determinada acción con respecto a un objeto o situación, siendo así que cada creencia tiene componentes cognitivos, afectivos y de conducta</a:t>
            </a:r>
            <a:endParaRPr lang="es-C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Componentes de la actitud		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Componente Cognitivo</a:t>
            </a:r>
          </a:p>
          <a:p>
            <a:r>
              <a:rPr lang="es-CL" dirty="0" smtClean="0"/>
              <a:t>Componente Afectivo</a:t>
            </a:r>
          </a:p>
          <a:p>
            <a:r>
              <a:rPr lang="es-CL" dirty="0" smtClean="0"/>
              <a:t>Componente Conductual</a:t>
            </a:r>
            <a:endParaRPr lang="es-CL" dirty="0"/>
          </a:p>
        </p:txBody>
      </p:sp>
      <p:pic>
        <p:nvPicPr>
          <p:cNvPr id="1026" name="Picture 2" descr="http://definicion.de/wp-content/uploads/2008/09/cognitiv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412776"/>
            <a:ext cx="1704975" cy="19621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centrodepsicologia.org/biblioteca/20073281632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789040"/>
            <a:ext cx="2160240" cy="21602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definicionabc.com/wp-content/uploads/conduct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994571"/>
            <a:ext cx="2085975" cy="21812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54324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267494"/>
            <a:ext cx="8507288" cy="1399032"/>
          </a:xfrm>
        </p:spPr>
        <p:txBody>
          <a:bodyPr/>
          <a:lstStyle/>
          <a:p>
            <a:r>
              <a:rPr lang="es-CL" dirty="0" smtClean="0"/>
              <a:t>¿Por qué estudiar las actitudes?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Predecir conducta</a:t>
            </a:r>
          </a:p>
          <a:p>
            <a:endParaRPr lang="es-CL" dirty="0" smtClean="0"/>
          </a:p>
          <a:p>
            <a:endParaRPr lang="es-CL" dirty="0"/>
          </a:p>
          <a:p>
            <a:r>
              <a:rPr lang="es-CL" dirty="0" smtClean="0"/>
              <a:t>Inferir en actitud si observamos la conducta</a:t>
            </a:r>
            <a:endParaRPr lang="es-CL" dirty="0"/>
          </a:p>
        </p:txBody>
      </p:sp>
      <p:pic>
        <p:nvPicPr>
          <p:cNvPr id="16386" name="Picture 2" descr="http://1.bp.blogspot.com/-kSwR9qJtRW0/TWHE8Cg98_I/AAAAAAAAEFk/0txa1ydiqTc/s400/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365104"/>
            <a:ext cx="2867025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graphicFrame>
        <p:nvGraphicFramePr>
          <p:cNvPr id="4" name="3 Marcador de contenido"/>
          <p:cNvGraphicFramePr>
            <a:graphicFrameLocks/>
          </p:cNvGraphicFramePr>
          <p:nvPr/>
        </p:nvGraphicFramePr>
        <p:xfrm>
          <a:off x="899591" y="2204864"/>
          <a:ext cx="7556376" cy="31089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374776"/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s-CL" i="1" dirty="0" smtClean="0"/>
                        <a:t>Componente de la actitud</a:t>
                      </a:r>
                      <a:endParaRPr lang="es-CL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b="1" i="1" dirty="0" smtClean="0"/>
                        <a:t>Ejemplo: racismo</a:t>
                      </a:r>
                      <a:endParaRPr lang="es-CL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2400" dirty="0" smtClean="0"/>
                        <a:t>Cognitivo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400" dirty="0" smtClean="0"/>
                        <a:t>¿Qué piensa sobre el objeto?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400" dirty="0" smtClean="0"/>
                        <a:t>Estereotipo racial</a:t>
                      </a:r>
                      <a:endParaRPr lang="es-CL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2400" dirty="0" smtClean="0"/>
                        <a:t>Afectivo</a:t>
                      </a:r>
                    </a:p>
                    <a:p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400" dirty="0" smtClean="0"/>
                        <a:t>¿Qué siente ?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400" dirty="0" smtClean="0"/>
                        <a:t>malestar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2400" dirty="0" smtClean="0"/>
                        <a:t>Conductual Conativo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400" dirty="0" smtClean="0"/>
                        <a:t>¿?Cómo</a:t>
                      </a:r>
                      <a:r>
                        <a:rPr lang="es-CL" sz="2400" baseline="0" dirty="0" smtClean="0"/>
                        <a:t> se comporta?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400" dirty="0" smtClean="0"/>
                        <a:t>discrimina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Como se forman las actitudes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CL" dirty="0" smtClean="0"/>
              <a:t>Hay 2 formas en discución :</a:t>
            </a:r>
          </a:p>
          <a:p>
            <a:endParaRPr lang="es-CL" dirty="0" smtClean="0"/>
          </a:p>
          <a:p>
            <a:r>
              <a:rPr lang="es-CL" dirty="0" smtClean="0"/>
              <a:t>Innatas</a:t>
            </a:r>
          </a:p>
          <a:p>
            <a:endParaRPr lang="es-CL" dirty="0" smtClean="0"/>
          </a:p>
          <a:p>
            <a:r>
              <a:rPr lang="es-CL" dirty="0" smtClean="0"/>
              <a:t>Aprendidas</a:t>
            </a:r>
            <a:endParaRPr lang="es-C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Caracteristicas de las actitudes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LA EVALUACIÓN IMPLICA:</a:t>
            </a:r>
          </a:p>
          <a:p>
            <a:endParaRPr lang="es-CL" dirty="0" smtClean="0"/>
          </a:p>
          <a:p>
            <a:pPr>
              <a:buNone/>
            </a:pP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VALENCIA (DIRECCIÓN)</a:t>
            </a:r>
          </a:p>
          <a:p>
            <a:pPr>
              <a:buNone/>
            </a:pP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INTENSIDAD (FUERZA)</a:t>
            </a:r>
            <a:endParaRPr lang="es-C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67494"/>
            <a:ext cx="8686800" cy="1399032"/>
          </a:xfrm>
        </p:spPr>
        <p:txBody>
          <a:bodyPr/>
          <a:lstStyle/>
          <a:p>
            <a:r>
              <a:rPr lang="es-ES" b="1" dirty="0" smtClean="0"/>
              <a:t>¿Para qué sirven las actitudes?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99592" y="1844824"/>
            <a:ext cx="7498080" cy="4800600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Una actitud se puede comparar a una teoría científica en miniatura; es un cuadro de referencia, ahorra tiempo, organiza el conocimiento, tiene consecuencias para el mundo real y está sujeto a los cambios que le imponen los nuevos datos. </a:t>
            </a:r>
          </a:p>
          <a:p>
            <a:endParaRPr lang="es-ES" dirty="0" smtClean="0"/>
          </a:p>
          <a:p>
            <a:r>
              <a:rPr lang="es-ES" dirty="0" smtClean="0"/>
              <a:t>Una teoría, como una actitud, es un juicio previo, puede ser selectiva y parcial, tal vez contribuye al mantenimiento del status que, posiblemente apasiona cuando es puesta en duda y puede oponerse al cambio cuando los nuevos datos la fuerzan a ello.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285</TotalTime>
  <Words>437</Words>
  <Application>Microsoft Office PowerPoint</Application>
  <PresentationFormat>Presentación en pantalla (4:3)</PresentationFormat>
  <Paragraphs>86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Solsticio</vt:lpstr>
      <vt:lpstr>Cambio Actitudinal </vt:lpstr>
      <vt:lpstr>Introducción</vt:lpstr>
      <vt:lpstr>Concepto de actitud</vt:lpstr>
      <vt:lpstr>Componentes de la actitud  </vt:lpstr>
      <vt:lpstr>¿Por qué estudiar las actitudes?</vt:lpstr>
      <vt:lpstr>Diapositiva 6</vt:lpstr>
      <vt:lpstr>Como se forman las actitudes</vt:lpstr>
      <vt:lpstr>Caracteristicas de las actitudes </vt:lpstr>
      <vt:lpstr>¿Para qué sirven las actitudes? </vt:lpstr>
      <vt:lpstr>Funciones de las actitudes</vt:lpstr>
      <vt:lpstr>Funciones (con autores)</vt:lpstr>
      <vt:lpstr>Surgimiento de las actitudes</vt:lpstr>
      <vt:lpstr>Persuasión y cambio de actitud </vt:lpstr>
      <vt:lpstr>Teoría de la respuesta cognitiva.</vt:lpstr>
      <vt:lpstr>Teoría Crano – Sivacek</vt:lpstr>
      <vt:lpstr>Relación de actitud - Conducta</vt:lpstr>
      <vt:lpstr>Teoría Fishbein – Azjen </vt:lpstr>
      <vt:lpstr>Norma social subjetiva</vt:lpstr>
      <vt:lpstr>Teoría de la acción planificada</vt:lpstr>
      <vt:lpstr>conclusión</vt:lpstr>
      <vt:lpstr>Actividad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Cambio Actitudinal</dc:title>
  <dc:creator>G C ♥</dc:creator>
  <cp:lastModifiedBy>G C ♥</cp:lastModifiedBy>
  <cp:revision>29</cp:revision>
  <dcterms:created xsi:type="dcterms:W3CDTF">2012-10-01T02:01:22Z</dcterms:created>
  <dcterms:modified xsi:type="dcterms:W3CDTF">2012-10-17T01:24:36Z</dcterms:modified>
</cp:coreProperties>
</file>